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3"/>
  </p:notesMasterIdLst>
  <p:sldIdLst>
    <p:sldId id="333" r:id="rId2"/>
    <p:sldId id="262" r:id="rId3"/>
    <p:sldId id="263" r:id="rId4"/>
    <p:sldId id="283" r:id="rId5"/>
    <p:sldId id="328" r:id="rId6"/>
    <p:sldId id="279" r:id="rId7"/>
    <p:sldId id="300" r:id="rId8"/>
    <p:sldId id="325" r:id="rId9"/>
    <p:sldId id="327" r:id="rId10"/>
    <p:sldId id="335" r:id="rId11"/>
    <p:sldId id="324" r:id="rId12"/>
    <p:sldId id="330" r:id="rId13"/>
    <p:sldId id="331" r:id="rId14"/>
    <p:sldId id="332" r:id="rId15"/>
    <p:sldId id="336" r:id="rId16"/>
    <p:sldId id="301" r:id="rId17"/>
    <p:sldId id="294" r:id="rId18"/>
    <p:sldId id="314" r:id="rId19"/>
    <p:sldId id="334" r:id="rId20"/>
    <p:sldId id="304" r:id="rId21"/>
    <p:sldId id="259" r:id="rId22"/>
  </p:sldIdLst>
  <p:sldSz cx="9906000" cy="6858000" type="A4"/>
  <p:notesSz cx="6858000" cy="9144000"/>
  <p:embeddedFontLst>
    <p:embeddedFont>
      <p:font typeface="나눔고딕" panose="020B0600000101010101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나눔스퀘어OTF_ac" panose="020B0600000101010101" pitchFamily="34" charset="-127"/>
      <p:regular r:id="rId32"/>
    </p:embeddedFont>
    <p:embeddedFont>
      <p:font typeface="나눔스퀘어OTF_ac Bold" panose="020B0600000101010101" pitchFamily="34" charset="-127"/>
      <p:bold r:id="rId33"/>
    </p:embeddedFont>
    <p:embeddedFont>
      <p:font typeface="나눔스퀘어OTF_ac ExtraBold" panose="020B0600000101010101" pitchFamily="34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  <p15:guide id="5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5"/>
    <a:srgbClr val="1B212B"/>
    <a:srgbClr val="4C5E78"/>
    <a:srgbClr val="14314C"/>
    <a:srgbClr val="002060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1" d="100"/>
          <a:sy n="111" d="100"/>
        </p:scale>
        <p:origin x="1314" y="114"/>
      </p:cViewPr>
      <p:guideLst>
        <p:guide pos="3120"/>
        <p:guide orient="horz" pos="2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5577965201278963E-2"/>
          <c:y val="2.8742579034376905E-2"/>
          <c:w val="0.9657284765571863"/>
          <c:h val="0.8508694270104116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47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29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기술적 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56947" y="153245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C4C58-AAB0-4DE6-9B4E-704C57FDFBA5}"/>
              </a:ext>
            </a:extLst>
          </p:cNvPr>
          <p:cNvSpPr txBox="1"/>
          <p:nvPr/>
        </p:nvSpPr>
        <p:spPr>
          <a:xfrm>
            <a:off x="5280848" y="2501416"/>
            <a:ext cx="2853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패널 외관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40A23-6474-4B50-BA16-7470DB8B2511}"/>
              </a:ext>
            </a:extLst>
          </p:cNvPr>
          <p:cNvSpPr txBox="1"/>
          <p:nvPr/>
        </p:nvSpPr>
        <p:spPr>
          <a:xfrm>
            <a:off x="5401194" y="4209562"/>
            <a:ext cx="264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느린 경우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 ℃ /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높이는 낮아지지만 유전체를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소결한후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현상이 발생하기 쉽다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edge-curl 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및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황변현상과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같은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전극에서 발생하는 문제를 방지하기 위해서는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적절히 제어되어야 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6DBE0-D932-4FB8-9AF2-608283F731AF}"/>
              </a:ext>
            </a:extLst>
          </p:cNvPr>
          <p:cNvSpPr txBox="1"/>
          <p:nvPr/>
        </p:nvSpPr>
        <p:spPr>
          <a:xfrm>
            <a:off x="1629918" y="2474947"/>
            <a:ext cx="28536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1707698" y="4359001"/>
            <a:ext cx="2648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E9F2E0FE-5F94-44D2-B2AF-1120A4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95233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556871"/>
              </p:ext>
            </p:extLst>
          </p:nvPr>
        </p:nvGraphicFramePr>
        <p:xfrm>
          <a:off x="2207561" y="1568770"/>
          <a:ext cx="5490873" cy="3273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1462871"/>
            <a:ext cx="410538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℃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5" name="표 21">
            <a:extLst>
              <a:ext uri="{FF2B5EF4-FFF2-40B4-BE49-F238E27FC236}">
                <a16:creationId xmlns:a16="http://schemas.microsoft.com/office/drawing/2014/main" id="{B03DA80B-B8B6-4355-97CD-4DD0EBBF8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57414"/>
              </p:ext>
            </p:extLst>
          </p:nvPr>
        </p:nvGraphicFramePr>
        <p:xfrm>
          <a:off x="1034822" y="4580954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28.6%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748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저온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121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2813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_x632142568">
            <a:extLst>
              <a:ext uri="{FF2B5EF4-FFF2-40B4-BE49-F238E27FC236}">
                <a16:creationId xmlns:a16="http://schemas.microsoft.com/office/drawing/2014/main" id="{C183568E-9726-47D6-B898-AC1B799385F4}"/>
              </a:ext>
            </a:extLst>
          </p:cNvPr>
          <p:cNvSpPr>
            <a:spLocks noChangeArrowheads="1"/>
          </p:cNvSpPr>
          <p:nvPr/>
        </p:nvSpPr>
        <p:spPr>
          <a:xfrm>
            <a:off x="4623372" y="4730813"/>
            <a:ext cx="5145832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 이상부터 불량률 증가함 </a:t>
            </a:r>
          </a:p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-&gt;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이상의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고온일 때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이하로 온도를 조절함으로써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불량률 개선</a:t>
            </a:r>
            <a:endParaRPr kumimoji="0" lang="en-US" altLang="ko-KR" sz="1600" b="0" i="0" u="none" strike="noStrike" cap="none" normalizeH="0" baseline="0" dirty="0">
              <a:solidFill>
                <a:schemeClr val="tx1"/>
              </a:solidFill>
              <a:effectLst/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904087"/>
              </p:ext>
            </p:extLst>
          </p:nvPr>
        </p:nvGraphicFramePr>
        <p:xfrm>
          <a:off x="2273406" y="1644208"/>
          <a:ext cx="5397794" cy="3083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760818" y="97780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F1950AC3-C589-4737-9738-46893C50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1870"/>
              </p:ext>
            </p:extLst>
          </p:nvPr>
        </p:nvGraphicFramePr>
        <p:xfrm>
          <a:off x="1395746" y="4677334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6.4%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133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1947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8.2%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259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2884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도 이상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19.3%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162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677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D88A1A4B-3F49-46B7-AF29-76A6E0ABBA11}"/>
              </a:ext>
            </a:extLst>
          </p:cNvPr>
          <p:cNvSpPr>
            <a:spLocks noGrp="1"/>
          </p:cNvSpPr>
          <p:nvPr/>
        </p:nvSpPr>
        <p:spPr>
          <a:xfrm>
            <a:off x="5056690" y="4674499"/>
            <a:ext cx="5229021" cy="119363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이상부터 불량률 증가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미만일 때가 가장 안정적</a:t>
            </a:r>
            <a:endParaRPr lang="en-US" altLang="ko-KR" sz="12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latin typeface="나눔스퀘어OTF_ac"/>
                <a:ea typeface="나눔스퀘어OTF_ac"/>
              </a:rPr>
              <a:t>해당 설비온도를 </a:t>
            </a: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미만의 최적온도를 유지하여 불량률 개선</a:t>
            </a:r>
            <a:endParaRPr lang="en-US" altLang="ko-KR" sz="1200" dirty="0">
              <a:latin typeface="나눔스퀘어OTF_ac"/>
              <a:ea typeface="나눔스퀘어OTF_a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70D82-F3D1-4F05-9851-9CB8921C8195}"/>
              </a:ext>
            </a:extLst>
          </p:cNvPr>
          <p:cNvSpPr txBox="1"/>
          <p:nvPr/>
        </p:nvSpPr>
        <p:spPr>
          <a:xfrm>
            <a:off x="2061713" y="1462871"/>
            <a:ext cx="57796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온도가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 ℃ ~30.6 ℃, 31.4 ℃ ~31.5 ℃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 때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00409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846463"/>
              </p:ext>
            </p:extLst>
          </p:nvPr>
        </p:nvGraphicFramePr>
        <p:xfrm>
          <a:off x="2753302" y="1767862"/>
          <a:ext cx="4396518" cy="256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BEC5F3B4-37AB-4F51-B0B6-E8836D66A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39952"/>
              </p:ext>
            </p:extLst>
          </p:nvPr>
        </p:nvGraphicFramePr>
        <p:xfrm>
          <a:off x="1395746" y="4472161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5" name="_x632142568">
            <a:extLst>
              <a:ext uri="{FF2B5EF4-FFF2-40B4-BE49-F238E27FC236}">
                <a16:creationId xmlns:a16="http://schemas.microsoft.com/office/drawing/2014/main" id="{1B56E9DB-2E9F-4C7D-ADEA-8A709CE4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690" y="4645618"/>
            <a:ext cx="4502089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미만 일 때 불량률 대폭 증가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이상의 배기량을 조절해 불량률 개선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_x632142568">
            <a:extLst>
              <a:ext uri="{FF2B5EF4-FFF2-40B4-BE49-F238E27FC236}">
                <a16:creationId xmlns:a16="http://schemas.microsoft.com/office/drawing/2014/main" id="{0BAFE7DB-E8C8-4F33-9CEC-635507C6F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772" y="4149536"/>
            <a:ext cx="1761332" cy="2656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</a:t>
            </a:r>
            <a:r>
              <a:rPr lang="en-US" altLang="ko-KR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양품 개수 추가 예정</a:t>
            </a:r>
            <a:endParaRPr lang="en-US" altLang="ko-KR" sz="12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54644-5040-43E6-B2DE-676D0496D944}"/>
              </a:ext>
            </a:extLst>
          </p:cNvPr>
          <p:cNvSpPr txBox="1"/>
          <p:nvPr/>
        </p:nvSpPr>
        <p:spPr>
          <a:xfrm>
            <a:off x="2061713" y="1462871"/>
            <a:ext cx="57796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 배기량이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 (㎥/min)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 때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1" y="1613181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93BBE08-F025-49A3-8CE4-6B214F1328F7}"/>
              </a:ext>
            </a:extLst>
          </p:cNvPr>
          <p:cNvSpPr/>
          <p:nvPr/>
        </p:nvSpPr>
        <p:spPr>
          <a:xfrm>
            <a:off x="4952998" y="1876907"/>
            <a:ext cx="520308" cy="50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77A93F9-9F8B-42BC-B9D2-83C0C8C55FF4}"/>
              </a:ext>
            </a:extLst>
          </p:cNvPr>
          <p:cNvSpPr>
            <a:spLocks noGrp="1"/>
          </p:cNvSpPr>
          <p:nvPr/>
        </p:nvSpPr>
        <p:spPr>
          <a:xfrm>
            <a:off x="5665686" y="1676963"/>
            <a:ext cx="3443650" cy="105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설비의 노후화 발생 가능성 인식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2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1299485" y="718591"/>
            <a:ext cx="7220378" cy="76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유의미한 설비와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통한 설비의 노후화 가능성 검정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989029" y="1613181"/>
            <a:ext cx="4247114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CEF3B-1EBA-4F35-A6B7-2776369A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2" y="2663440"/>
            <a:ext cx="3788914" cy="2472153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268F7B2-2E1C-4D9C-AF83-792AE161EB5B}"/>
              </a:ext>
            </a:extLst>
          </p:cNvPr>
          <p:cNvSpPr>
            <a:spLocks noGrp="1"/>
          </p:cNvSpPr>
          <p:nvPr/>
        </p:nvSpPr>
        <p:spPr>
          <a:xfrm>
            <a:off x="5158595" y="1642404"/>
            <a:ext cx="441295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D330B-D84C-4EBD-9215-876141E9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7" y="2663439"/>
            <a:ext cx="3798069" cy="24721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99F40B-6169-4647-91AB-1AF9E7127C17}"/>
              </a:ext>
            </a:extLst>
          </p:cNvPr>
          <p:cNvSpPr/>
          <p:nvPr/>
        </p:nvSpPr>
        <p:spPr>
          <a:xfrm>
            <a:off x="1014092" y="2663439"/>
            <a:ext cx="3788913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F868FD-ABBD-4086-8DC5-DCCA0D271803}"/>
              </a:ext>
            </a:extLst>
          </p:cNvPr>
          <p:cNvSpPr/>
          <p:nvPr/>
        </p:nvSpPr>
        <p:spPr>
          <a:xfrm>
            <a:off x="5158598" y="2689643"/>
            <a:ext cx="3798068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0F318CB-D31F-431C-9698-EC59BA5AE262}"/>
              </a:ext>
            </a:extLst>
          </p:cNvPr>
          <p:cNvSpPr>
            <a:spLocks noGrp="1"/>
          </p:cNvSpPr>
          <p:nvPr/>
        </p:nvSpPr>
        <p:spPr>
          <a:xfrm>
            <a:off x="692941" y="4934436"/>
            <a:ext cx="944966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설비에서 시간이 지남에 따라 현상 온도가 일정하지 않은 문제가 존재함을 확인함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설비의 개선 혹은 최적경로 탐색을 통한 개선이 필요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FB331-244D-48ED-8BFD-17A4028C63A9}"/>
              </a:ext>
            </a:extLst>
          </p:cNvPr>
          <p:cNvSpPr txBox="1"/>
          <p:nvPr/>
        </p:nvSpPr>
        <p:spPr>
          <a:xfrm>
            <a:off x="802257" y="1462871"/>
            <a:ext cx="8315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호기에 비해 불량률이 높은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 설비의 경우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시간이 지남에 따라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31.5 ℃ ~32 ℃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발생이 빈번하게 나타남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78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</a:t>
            </a:r>
            <a:r>
              <a:rPr lang="ko-KR" altLang="en-US" sz="1200" dirty="0">
                <a:latin typeface="나눔스퀘어OTF_ac"/>
                <a:ea typeface="나눔스퀘어OTF_ac"/>
              </a:rPr>
              <a:t> ℃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(㎥/min)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2065892" cy="86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</a:t>
            </a:r>
            <a:r>
              <a:rPr lang="ko-KR" altLang="en-US" sz="1200" dirty="0">
                <a:latin typeface="나눔스퀘어OTF_ac"/>
                <a:ea typeface="나눔스퀘어OTF_ac"/>
              </a:rPr>
              <a:t> ℃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CBEDFE-DFE6-447C-BCBF-AA48FD873E32}"/>
              </a:ext>
            </a:extLst>
          </p:cNvPr>
          <p:cNvSpPr/>
          <p:nvPr/>
        </p:nvSpPr>
        <p:spPr>
          <a:xfrm>
            <a:off x="5098112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차선경로 선택 시 고려사항</a:t>
            </a: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18512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78827"/>
              </p:ext>
            </p:extLst>
          </p:nvPr>
        </p:nvGraphicFramePr>
        <p:xfrm>
          <a:off x="2660539" y="1916110"/>
          <a:ext cx="4377545" cy="266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421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42447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701748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721515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703111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AG_RTD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(46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160133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035939" y="4672680"/>
            <a:ext cx="8437431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공정에서 배출 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/>
                <a:ea typeface="나눔스퀘어OTF_ac"/>
              </a:rPr>
              <a:t> ℃이상일 경우</a:t>
            </a:r>
            <a:r>
              <a:rPr lang="en-US" altLang="ko-KR" sz="1400" dirty="0">
                <a:latin typeface="나눔스퀘어OTF_ac"/>
                <a:ea typeface="나눔스퀘어OTF_ac"/>
              </a:rPr>
              <a:t>,</a:t>
            </a:r>
            <a:r>
              <a:rPr lang="ko-KR" altLang="en-US" sz="1400" dirty="0">
                <a:latin typeface="나눔스퀘어OTF_ac"/>
                <a:ea typeface="나눔스퀘어OTF_ac"/>
              </a:rPr>
              <a:t>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온도를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/>
                <a:ea typeface="나눔스퀘어OTF_ac"/>
              </a:rPr>
              <a:t>℃ 미만으로 유지하여 불량률 개선</a:t>
            </a:r>
            <a:endParaRPr lang="en-US" altLang="ko-KR" sz="14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/>
                <a:ea typeface="나눔스퀘어OTF_ac"/>
              </a:rPr>
              <a:t>근거 </a:t>
            </a:r>
            <a:r>
              <a:rPr lang="en-US" altLang="ko-KR" sz="1400" dirty="0">
                <a:latin typeface="나눔스퀘어OTF_ac"/>
                <a:ea typeface="나눔스퀘어OTF_ac"/>
              </a:rPr>
              <a:t>: AG_RTD</a:t>
            </a:r>
            <a:r>
              <a:rPr lang="ko-KR" altLang="en-US" sz="1400" dirty="0">
                <a:latin typeface="나눔스퀘어OTF_ac"/>
                <a:ea typeface="나눔스퀘어OTF_ac"/>
              </a:rPr>
              <a:t>공정에서 배출 온도가 높을수록 </a:t>
            </a:r>
            <a:r>
              <a:rPr lang="en-US" altLang="ko-KR" sz="1400" dirty="0">
                <a:latin typeface="나눔스퀘어OTF_ac"/>
                <a:ea typeface="나눔스퀘어OTF_ac"/>
              </a:rPr>
              <a:t>BUS</a:t>
            </a:r>
            <a:r>
              <a:rPr lang="ko-KR" altLang="en-US" sz="1400" dirty="0">
                <a:latin typeface="나눔스퀘어OTF_ac"/>
                <a:ea typeface="나눔스퀘어OTF_ac"/>
              </a:rPr>
              <a:t>전극 형성과정에서의 온도의 중요성이 높아진다</a:t>
            </a:r>
            <a:r>
              <a:rPr lang="en-US" altLang="ko-KR" sz="1400" dirty="0">
                <a:latin typeface="나눔스퀘어OTF_ac"/>
                <a:ea typeface="나눔스퀘어OTF_ac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/>
                <a:ea typeface="나눔스퀘어OTF_ac"/>
              </a:rPr>
              <a:t>기대효과</a:t>
            </a:r>
            <a:r>
              <a:rPr lang="en-US" altLang="ko-KR" sz="1400" dirty="0">
                <a:latin typeface="나눔스퀘어OTF_ac"/>
                <a:ea typeface="나눔스퀘어OTF_ac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방안 적용 시 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r>
              <a:rPr lang="en-US" altLang="ko-KR" sz="1400" dirty="0">
                <a:latin typeface="나눔스퀘어OTF_ac"/>
                <a:ea typeface="나눔스퀘어OTF_ac"/>
              </a:rPr>
              <a:t> 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136131"/>
            <a:ext cx="8557459" cy="556340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233577" y="1250052"/>
            <a:ext cx="744111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87489"/>
              </p:ext>
            </p:extLst>
          </p:nvPr>
        </p:nvGraphicFramePr>
        <p:xfrm>
          <a:off x="2204154" y="1686244"/>
          <a:ext cx="5497691" cy="3762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974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886120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650449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1216058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1160921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(31.4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 설비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(㎥/min)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12.3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altLang="ko-Kore-KR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233577" y="5558748"/>
            <a:ext cx="7726542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 ℃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이상인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배기량을 늘려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근거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시 온도는 기포생성에 영향을 줄 수 있고 기포생성을 억제하기 위해선 소성 배기량을 증가시켜야 함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기대효과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방안 적용 시 전체 불량률 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B7930-1884-4E68-AC01-0F42686DA366}"/>
              </a:ext>
            </a:extLst>
          </p:cNvPr>
          <p:cNvSpPr txBox="1"/>
          <p:nvPr/>
        </p:nvSpPr>
        <p:spPr>
          <a:xfrm>
            <a:off x="2620470" y="3146495"/>
            <a:ext cx="4665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피드백 반영</a:t>
            </a:r>
            <a:r>
              <a:rPr lang="en-US" altLang="ko-KR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및 수정 중</a:t>
            </a:r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205" y="136525"/>
            <a:ext cx="128016" cy="19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9213" y="136525"/>
            <a:ext cx="307848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3136" y="136525"/>
            <a:ext cx="572516" cy="196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8813" y="136525"/>
            <a:ext cx="152400" cy="196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5013" y="136525"/>
            <a:ext cx="457200" cy="196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2376" y="152400"/>
            <a:ext cx="252983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827" y="306324"/>
            <a:ext cx="914399" cy="391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9841" y="306324"/>
            <a:ext cx="496519" cy="391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0931" y="306324"/>
            <a:ext cx="1219200" cy="391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8827" y="990599"/>
            <a:ext cx="8819515" cy="5410201"/>
          </a:xfrm>
          <a:custGeom>
            <a:avLst/>
            <a:gdLst/>
            <a:ahLst/>
            <a:cxnLst/>
            <a:rect l="l" t="t" r="r" b="b"/>
            <a:pathLst>
              <a:path w="8819515" h="1256029">
                <a:moveTo>
                  <a:pt x="0" y="1255776"/>
                </a:moveTo>
                <a:lnTo>
                  <a:pt x="8819388" y="1255776"/>
                </a:lnTo>
                <a:lnTo>
                  <a:pt x="8819388" y="0"/>
                </a:lnTo>
                <a:lnTo>
                  <a:pt x="0" y="0"/>
                </a:lnTo>
                <a:lnTo>
                  <a:pt x="0" y="1255776"/>
                </a:lnTo>
                <a:close/>
              </a:path>
            </a:pathLst>
          </a:custGeom>
          <a:solidFill>
            <a:srgbClr val="A6A6A6">
              <a:alpha val="3097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25000"/>
              </a:lnSpc>
            </a:pPr>
            <a:r>
              <a:rPr 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Q1. 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편차에 의한 불량 차이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분석과 관련하여 질문 드립니다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먼저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진행한 분석과정을 말씀드리면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파생 변수를 만들고 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‘gap =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식을 세워서 히스토그램을 그려보았을 때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0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 불량률의 차이를 보이는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작업시간＇을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유의미한 변수로 선정하였습니다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교수님께 드리고 싶은 질문은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첫째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‘gap’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변수를 편차에 대응하는 변수로 생각해도 되는 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만약 안 된다면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차이에 의한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발생이란 구체적으로 어떤 의미인지 여쭤보고 싶습니다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두번째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교수님께서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정성적인 개선안이 도출될 수 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말씀해주셨던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것처럼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‘gap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이상일 때 불량 발생이 높음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분석결과를 추상적으로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결론내리지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않기 위해서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어떤 방향으로 접근해야 하는지 여쭤보고 싶습니다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endParaRPr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758E3B-67EA-44E3-A593-99D48C19A7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515"/>
          <a:stretch/>
        </p:blipFill>
        <p:spPr>
          <a:xfrm>
            <a:off x="1948074" y="2209800"/>
            <a:ext cx="3419053" cy="2209800"/>
          </a:xfrm>
          <a:prstGeom prst="rect">
            <a:avLst/>
          </a:prstGeom>
        </p:spPr>
      </p:pic>
      <p:graphicFrame>
        <p:nvGraphicFramePr>
          <p:cNvPr id="19" name="표 22">
            <a:extLst>
              <a:ext uri="{FF2B5EF4-FFF2-40B4-BE49-F238E27FC236}">
                <a16:creationId xmlns:a16="http://schemas.microsoft.com/office/drawing/2014/main" id="{FD5D20E4-79C6-4E84-8480-9A3C83A18E6F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2976742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ED97FED6-6C45-45DE-8859-7FBECAE25704}"/>
              </a:ext>
            </a:extLst>
          </p:cNvPr>
          <p:cNvSpPr txBox="1">
            <a:spLocks/>
          </p:cNvSpPr>
          <p:nvPr/>
        </p:nvSpPr>
        <p:spPr>
          <a:xfrm>
            <a:off x="8488907" y="6356352"/>
            <a:ext cx="736056" cy="3651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157DA9-D061-434C-A620-33FE0A54C44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556795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883327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2119870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540811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867343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2138750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710545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710545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568312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903470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2165792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722062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576938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903470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2160849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616149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4251066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562103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750977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757432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120626" y="4745489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9DACD-947A-4F8B-8148-FCF55F9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796338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755490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618562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BDD437-7CEF-49F5-98E4-C715A325A453}"/>
              </a:ext>
            </a:extLst>
          </p:cNvPr>
          <p:cNvSpPr txBox="1"/>
          <p:nvPr/>
        </p:nvSpPr>
        <p:spPr>
          <a:xfrm>
            <a:off x="7918653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CFE73D-8741-4B5D-B66A-960B4D888161}"/>
              </a:ext>
            </a:extLst>
          </p:cNvPr>
          <p:cNvSpPr txBox="1"/>
          <p:nvPr/>
        </p:nvSpPr>
        <p:spPr>
          <a:xfrm>
            <a:off x="7918653" y="3447033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1D00B9-E287-4956-9BF4-E800FD2ECCAC}"/>
              </a:ext>
            </a:extLst>
          </p:cNvPr>
          <p:cNvSpPr txBox="1"/>
          <p:nvPr/>
        </p:nvSpPr>
        <p:spPr>
          <a:xfrm>
            <a:off x="8409965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124156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124156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F403A34-F6DE-4806-AFC7-31A2F65B37DD}"/>
              </a:ext>
            </a:extLst>
          </p:cNvPr>
          <p:cNvSpPr txBox="1"/>
          <p:nvPr/>
        </p:nvSpPr>
        <p:spPr>
          <a:xfrm>
            <a:off x="7822499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68A9F6B-6EE2-4C75-801D-B91A775BA905}"/>
              </a:ext>
            </a:extLst>
          </p:cNvPr>
          <p:cNvSpPr txBox="1"/>
          <p:nvPr/>
        </p:nvSpPr>
        <p:spPr>
          <a:xfrm>
            <a:off x="7822499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BBAB86-62A1-4517-8248-5082BECA8203}"/>
              </a:ext>
            </a:extLst>
          </p:cNvPr>
          <p:cNvSpPr txBox="1"/>
          <p:nvPr/>
        </p:nvSpPr>
        <p:spPr>
          <a:xfrm>
            <a:off x="8248280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551060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4251066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25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차이에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597665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1653035"/>
            <a:ext cx="4309535" cy="4757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유의한 설비의 공정을 중점으로 불량 발생 원인 및 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조건 분석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00939" y="2306304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470474" y="2268416"/>
            <a:ext cx="2005962" cy="283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설비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공통적인 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공정의 설비를 중점적으로 분석하여 정확한 불량 원인 도출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0051"/>
              </p:ext>
            </p:extLst>
          </p:nvPr>
        </p:nvGraphicFramePr>
        <p:xfrm>
          <a:off x="5291534" y="4858583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0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36417" y="1670287"/>
            <a:ext cx="4309535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430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2285680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주요 변수로 도출됨</a:t>
            </a: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33247"/>
              </p:ext>
            </p:extLst>
          </p:nvPr>
        </p:nvGraphicFramePr>
        <p:xfrm>
          <a:off x="5291533" y="4528257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96060" y="5686909"/>
            <a:ext cx="4407355" cy="63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공정의 불량 주요 인자 여부와 최적 조건 도출의 필요성 인지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571457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2771</TotalTime>
  <Words>2467</Words>
  <Application>Microsoft Office PowerPoint</Application>
  <PresentationFormat>A4 용지(210x297mm)</PresentationFormat>
  <Paragraphs>635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나눔스퀘어</vt:lpstr>
      <vt:lpstr>나눔스퀘어OTF_ac ExtraBold</vt:lpstr>
      <vt:lpstr>Arial</vt:lpstr>
      <vt:lpstr>나눔고딕</vt:lpstr>
      <vt:lpstr>맑은 고딕</vt:lpstr>
      <vt:lpstr>나눔스퀘어OTF_ac Bold</vt:lpstr>
      <vt:lpstr>Calibri Light</vt:lpstr>
      <vt:lpstr>나눔스퀘어OTF_ac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Seo Hyemin</cp:lastModifiedBy>
  <cp:revision>168</cp:revision>
  <dcterms:created xsi:type="dcterms:W3CDTF">2020-02-19T13:37:33Z</dcterms:created>
  <dcterms:modified xsi:type="dcterms:W3CDTF">2020-05-01T04:13:22Z</dcterms:modified>
</cp:coreProperties>
</file>